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4" r:id="rId3"/>
    <p:sldId id="258" r:id="rId4"/>
    <p:sldId id="279" r:id="rId5"/>
    <p:sldId id="280" r:id="rId6"/>
    <p:sldId id="281" r:id="rId7"/>
    <p:sldId id="282" r:id="rId8"/>
    <p:sldId id="259" r:id="rId9"/>
    <p:sldId id="260" r:id="rId10"/>
    <p:sldId id="261" r:id="rId11"/>
    <p:sldId id="262" r:id="rId12"/>
    <p:sldId id="263" r:id="rId13"/>
    <p:sldId id="264" r:id="rId14"/>
    <p:sldId id="276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7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F67A0-9C2E-40DA-B606-16A4681F0D52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Advanced Cell and </a:t>
            </a:r>
            <a:r>
              <a:rPr lang="en-US" smtClean="0"/>
              <a:t>Molecular Biology </a:t>
            </a:r>
            <a:r>
              <a:rPr lang="en-US" smtClean="0"/>
              <a:t> </a:t>
            </a:r>
            <a:r>
              <a:rPr lang="en-US" dirty="0" smtClean="0"/>
              <a:t>Course</a:t>
            </a:r>
          </a:p>
          <a:p>
            <a:pPr>
              <a:buNone/>
            </a:pPr>
            <a:r>
              <a:rPr lang="en-US" dirty="0" err="1" smtClean="0"/>
              <a:t>Dr.Shagufta</a:t>
            </a:r>
            <a:r>
              <a:rPr lang="en-US" dirty="0" smtClean="0"/>
              <a:t> </a:t>
            </a:r>
            <a:r>
              <a:rPr lang="en-US" dirty="0" err="1" smtClean="0"/>
              <a:t>Naz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0675"/>
            <a:ext cx="822960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Polymerase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Chain Reaction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62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Quantitative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Real-Time PCR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PCR with few 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improvements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Types of qPCR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Applications</a:t>
            </a:r>
          </a:p>
          <a:p>
            <a:endParaRPr lang="en-US" dirty="0"/>
          </a:p>
        </p:txBody>
      </p:sp>
      <p:pic>
        <p:nvPicPr>
          <p:cNvPr id="4" name="Picture 3" descr="RT-PCR-fig-1-1024x926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429000" y="1600200"/>
            <a:ext cx="5334000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200" y="5867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429000" y="6150114"/>
            <a:ext cx="510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Fluorescent based and probe based  qPCR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Multiplex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More than one target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sequence can 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be amplified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Types of Multiplex PCR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Single template PCR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Multiple Template PCR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</a:t>
            </a:r>
          </a:p>
        </p:txBody>
      </p:sp>
      <p:pic>
        <p:nvPicPr>
          <p:cNvPr id="4" name="Picture 3" descr="Multiplex_PCR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800600" y="1447800"/>
            <a:ext cx="3810000" cy="472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5486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0" y="6248400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Traditional versus Multiplex PCR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Primer design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Primer length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Melting  temperature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Specificity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Avoidance of primer-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dimer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formation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Advantages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Internal controls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Efficiency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Indication of template quality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Indication of template quantity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Application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Nested-semi nested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>
                <a:latin typeface="Arial" pitchFamily="34" charset="0"/>
                <a:cs typeface="Arial" pitchFamily="34" charset="0"/>
              </a:rPr>
              <a:t>o reduce contamination in products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Use of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two sets of primers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First set is an amplified sequence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Second set is complementary to the first set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sted_PCR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228600"/>
            <a:ext cx="5105399" cy="632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6172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Nested PCR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Standard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Simple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efficient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sensitive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technique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Use of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one pair of primers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Helps in early diagnosis of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Brucella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Used to determine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no of leukocytes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DNA/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heamo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compounds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RT-PCR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Measures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RNA 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 expression level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Production 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of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complementary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 DNA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Use of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Reverse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 transcriptase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Applications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 </a:t>
            </a:r>
          </a:p>
        </p:txBody>
      </p:sp>
      <p:pic>
        <p:nvPicPr>
          <p:cNvPr id="4" name="Picture 3" descr="RT-qPCR.004-e1554277413226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4495800" y="1600200"/>
            <a:ext cx="4648201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6019800"/>
            <a:ext cx="948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RT-PCR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Hot Start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Allows reaction setup at room temperature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Without non-specific amplification and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dimer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formation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Method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Physical separation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DNA polymerase inactivation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dNTP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modifications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t Start PCR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"/>
            <a:ext cx="6324600" cy="523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5867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95600" y="5791200"/>
            <a:ext cx="381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Comparison of conventional and Hot start PCR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Asymmetric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Amplifies one strand of target DNA</a:t>
            </a:r>
          </a:p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Thermocycling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with limiting  amount or leaving  out primer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Arial" pitchFamily="34" charset="0"/>
                <a:cs typeface="Arial" pitchFamily="34" charset="0"/>
              </a:rPr>
              <a:t> Polymerase Chain Reaction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History</a:t>
            </a:r>
          </a:p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Components</a:t>
            </a:r>
          </a:p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Applications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ouchdown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Annealing temperature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is decreased in later cycles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In early cycles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3-5 degree above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the standard Tm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Later cycles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3-5 degree below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Tm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Initial higher T leads to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greater specificity for primer binding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Lower T permit more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efficient amplification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at the end of reaction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927017646_f247119393_b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304800"/>
            <a:ext cx="7467600" cy="5638800"/>
          </a:xfrm>
          <a:prstGeom prst="rect">
            <a:avLst/>
          </a:prstGeom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667000" y="5943600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 versus Touchdown PCR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Colony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Bacterial colonies are screened directly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Colonies are separated with sterile pipette tip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Cells are transferred into a PCR mix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To release DNA from cells PCR is started either by: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Extended time at 95 degree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Shortened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denaturation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step at 100 degree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Special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chimeric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DNA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LONY_BSC01_99955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914400"/>
            <a:ext cx="716280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57912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Colony PCR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COLD-PCR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800" dirty="0"/>
              <a:t>It is a modified protocol that enriches variant alleles from a mixture of </a:t>
            </a:r>
            <a:r>
              <a:rPr lang="en-US" sz="2800" dirty="0" err="1"/>
              <a:t>wildtype</a:t>
            </a:r>
            <a:r>
              <a:rPr lang="en-US" sz="2800" dirty="0"/>
              <a:t> and mutation-containing DNA.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550px-Fast_versus_Full_COLD-PCR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133600" y="2286000"/>
            <a:ext cx="5002284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0" y="61722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Full COLD and Fast COLD PCR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Inverse PCR</a:t>
            </a:r>
          </a:p>
        </p:txBody>
      </p:sp>
      <p:pic>
        <p:nvPicPr>
          <p:cNvPr id="4" name="Content Placeholder 3" descr="InversePC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857250"/>
            <a:ext cx="7620000" cy="60007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B6C977-111F-4804-8476-FB175A663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76A98C-0966-4CAB-B6B6-8DEDB2E11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Simplicity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easier methodology, sensitive, extensively validated standard operating procedure and availability of reagents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06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r>
              <a:rPr lang="en-US" sz="3200" b="1" dirty="0">
                <a:cs typeface="Arial" pitchFamily="34" charset="0"/>
              </a:rPr>
              <a:t> </a:t>
            </a:r>
            <a:r>
              <a:rPr lang="en-US" b="1" dirty="0">
                <a:cs typeface="Arial" pitchFamily="34" charset="0"/>
              </a:rPr>
              <a:t>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Polymerase Chain Reaction is a technique used in molecular biology to amplify a single or a copies of a segment of DNA across several magnitude, generating thousands to million copies of a particular DNA sequence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EBE31D-4EE0-4ECE-B30B-71EC642C5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93A0FB-DEB5-4509-8EC8-7D8DC1CE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Developed in 1983 by Kary Mullis, PCR is now a common techniques used in clinical and research laboratories for a broad variety of applications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1993, Mullis was awarded the Nobel Prize in chemistry for his work on PCR</a:t>
            </a:r>
          </a:p>
        </p:txBody>
      </p:sp>
    </p:spTree>
    <p:extLst>
      <p:ext uri="{BB962C8B-B14F-4D97-AF65-F5344CB8AC3E}">
        <p14:creationId xmlns="" xmlns:p14="http://schemas.microsoft.com/office/powerpoint/2010/main" val="107704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280764-A71D-4C2B-B8AD-AEB4C23E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BC9FC6-A7DA-43FB-B30C-84FF17502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15581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amplify a lot of double-stranded DNA molecules(fragments) with same size and sequence by enzymatic method and cyclic condition.</a:t>
            </a:r>
          </a:p>
        </p:txBody>
      </p:sp>
    </p:spTree>
    <p:extLst>
      <p:ext uri="{BB962C8B-B14F-4D97-AF65-F5344CB8AC3E}">
        <p14:creationId xmlns="" xmlns:p14="http://schemas.microsoft.com/office/powerpoint/2010/main" val="425632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A42E76-9F9A-43F0-B2E0-DC8FA051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Components of PCR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00074B5E-7306-44B4-8854-30BA93ABFF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417638"/>
            <a:ext cx="6172200" cy="42973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160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F661E3-3604-4CFF-A4CC-8D52A3C63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PCR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43F6EA-C6A7-43D3-8C6C-BF2CFA2D0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PCR proceeds in three distinct steps governed by temperature.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0C1CF19-1DAF-4315-9993-BABBE44F6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981325"/>
            <a:ext cx="8077200" cy="2657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82309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Working</a:t>
            </a:r>
          </a:p>
        </p:txBody>
      </p:sp>
      <p:pic>
        <p:nvPicPr>
          <p:cNvPr id="4" name="Content Placeholder 3" descr="Polymerase_chain_reaction.svg_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828800"/>
            <a:ext cx="8229600" cy="44195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Different types of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Quantitative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Multiplex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Nested-semi nested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Standard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RT-PCR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Hot start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Asymmetric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Touchdown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Colony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COLD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Suicide PCR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508</Words>
  <Application>Microsoft Office PowerPoint</Application>
  <PresentationFormat>On-screen Show 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 Polymerase Chain Reaction </vt:lpstr>
      <vt:lpstr> PCR</vt:lpstr>
      <vt:lpstr>History</vt:lpstr>
      <vt:lpstr>Purpose</vt:lpstr>
      <vt:lpstr>Components of PCR</vt:lpstr>
      <vt:lpstr>The PCR cycle</vt:lpstr>
      <vt:lpstr>Working</vt:lpstr>
      <vt:lpstr>Different types of PCR</vt:lpstr>
      <vt:lpstr>Quantitative PCR</vt:lpstr>
      <vt:lpstr>Multiplex PCR</vt:lpstr>
      <vt:lpstr>Primer design parameters</vt:lpstr>
      <vt:lpstr>Nested-semi nested PCR</vt:lpstr>
      <vt:lpstr>Slide 14</vt:lpstr>
      <vt:lpstr>Standard PCR</vt:lpstr>
      <vt:lpstr>RT-PCR</vt:lpstr>
      <vt:lpstr>Hot Start PCR</vt:lpstr>
      <vt:lpstr>Slide 18</vt:lpstr>
      <vt:lpstr>Asymmetric PCR</vt:lpstr>
      <vt:lpstr>Touchdown PCR</vt:lpstr>
      <vt:lpstr>Slide 21</vt:lpstr>
      <vt:lpstr>Colony PCR</vt:lpstr>
      <vt:lpstr>Slide 23</vt:lpstr>
      <vt:lpstr>COLD-PCR</vt:lpstr>
      <vt:lpstr>Inverse PCR</vt:lpstr>
      <vt:lpstr>Advantages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TYPRES OF POLYMERASE CHAIN REACTION</dc:title>
  <dc:creator>Arham</dc:creator>
  <cp:lastModifiedBy>HP</cp:lastModifiedBy>
  <cp:revision>25</cp:revision>
  <dcterms:created xsi:type="dcterms:W3CDTF">2020-02-26T14:50:04Z</dcterms:created>
  <dcterms:modified xsi:type="dcterms:W3CDTF">2020-09-13T11:03:39Z</dcterms:modified>
</cp:coreProperties>
</file>